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96" r:id="rId2"/>
    <p:sldId id="293" r:id="rId3"/>
    <p:sldId id="270" r:id="rId4"/>
    <p:sldId id="289" r:id="rId5"/>
    <p:sldId id="292" r:id="rId6"/>
    <p:sldId id="272" r:id="rId7"/>
    <p:sldId id="263" r:id="rId8"/>
    <p:sldId id="264" r:id="rId9"/>
    <p:sldId id="290" r:id="rId10"/>
    <p:sldId id="291" r:id="rId1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023" autoAdjust="0"/>
    <p:restoredTop sz="94660"/>
  </p:normalViewPr>
  <p:slideViewPr>
    <p:cSldViewPr snapToGrid="0">
      <p:cViewPr varScale="1">
        <p:scale>
          <a:sx n="65" d="100"/>
          <a:sy n="65" d="100"/>
        </p:scale>
        <p:origin x="72" y="9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957F955-944E-42A4-AD36-20D75ED5B6F0}" type="datetimeFigureOut">
              <a:rPr lang="en-US" smtClean="0"/>
              <a:t>1/6/2020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C0E4412-DAA3-4DF2-9434-46C13AF27AF3}" type="slidenum">
              <a:rPr lang="en-US" smtClean="0"/>
              <a:t>‹#›</a:t>
            </a:fld>
            <a:endParaRPr lang="en-US"/>
          </a:p>
        </p:txBody>
      </p:sp>
    </p:spTree>
    <p:extLst>
      <p:ext uri="{BB962C8B-B14F-4D97-AF65-F5344CB8AC3E}">
        <p14:creationId xmlns:p14="http://schemas.microsoft.com/office/powerpoint/2010/main" val="357736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2E1AA1-5407-4BC1-8F59-811C37B44779}"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250271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2E1AA1-5407-4BC1-8F59-811C37B44779}"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18334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2E1AA1-5407-4BC1-8F59-811C37B44779}"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184886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2E1AA1-5407-4BC1-8F59-811C37B44779}"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209247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2E1AA1-5407-4BC1-8F59-811C37B44779}"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12668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2E1AA1-5407-4BC1-8F59-811C37B44779}"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325890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2E1AA1-5407-4BC1-8F59-811C37B44779}" type="datetimeFigureOut">
              <a:rPr lang="en-US" smtClean="0"/>
              <a:t>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75781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2E1AA1-5407-4BC1-8F59-811C37B44779}" type="datetimeFigureOut">
              <a:rPr lang="en-US" smtClean="0"/>
              <a:t>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340149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E1AA1-5407-4BC1-8F59-811C37B44779}" type="datetimeFigureOut">
              <a:rPr lang="en-US" smtClean="0"/>
              <a:t>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253547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2E1AA1-5407-4BC1-8F59-811C37B44779}"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366606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2E1AA1-5407-4BC1-8F59-811C37B44779}"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9923A-57D5-4E0D-86C1-60D0EAB2E967}" type="slidenum">
              <a:rPr lang="en-US" smtClean="0"/>
              <a:t>‹#›</a:t>
            </a:fld>
            <a:endParaRPr lang="en-US"/>
          </a:p>
        </p:txBody>
      </p:sp>
    </p:spTree>
    <p:extLst>
      <p:ext uri="{BB962C8B-B14F-4D97-AF65-F5344CB8AC3E}">
        <p14:creationId xmlns:p14="http://schemas.microsoft.com/office/powerpoint/2010/main" val="1850971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E1AA1-5407-4BC1-8F59-811C37B44779}" type="datetimeFigureOut">
              <a:rPr lang="en-US" smtClean="0"/>
              <a:t>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9923A-57D5-4E0D-86C1-60D0EAB2E967}" type="slidenum">
              <a:rPr lang="en-US" smtClean="0"/>
              <a:t>‹#›</a:t>
            </a:fld>
            <a:endParaRPr lang="en-US"/>
          </a:p>
        </p:txBody>
      </p:sp>
    </p:spTree>
    <p:extLst>
      <p:ext uri="{BB962C8B-B14F-4D97-AF65-F5344CB8AC3E}">
        <p14:creationId xmlns:p14="http://schemas.microsoft.com/office/powerpoint/2010/main" val="2403195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ruoff@TheRuoffGroup.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366313"/>
          </a:xfrm>
        </p:spPr>
        <p:txBody>
          <a:bodyPr>
            <a:normAutofit fontScale="90000"/>
          </a:bodyPr>
          <a:lstStyle/>
          <a:p>
            <a:r>
              <a:rPr lang="en-US" sz="3600" dirty="0">
                <a:latin typeface="Gerry" pitchFamily="50" charset="0"/>
              </a:rPr>
              <a:t>Redistricting </a:t>
            </a:r>
            <a:br>
              <a:rPr lang="en-US" sz="3600" dirty="0">
                <a:latin typeface="Gerry" pitchFamily="50" charset="0"/>
              </a:rPr>
            </a:br>
            <a:r>
              <a:rPr lang="en-US" sz="3600" dirty="0">
                <a:latin typeface="Gerry" pitchFamily="50" charset="0"/>
              </a:rPr>
              <a:t>In The Real World in</a:t>
            </a:r>
            <a:br>
              <a:rPr lang="en-US" sz="3600" dirty="0">
                <a:latin typeface="Gerry" pitchFamily="50" charset="0"/>
              </a:rPr>
            </a:br>
            <a:r>
              <a:rPr lang="en-US" sz="3600" dirty="0">
                <a:latin typeface="Gerry" pitchFamily="50" charset="0"/>
              </a:rPr>
              <a:t>South Carolina</a:t>
            </a:r>
            <a:endParaRPr lang="en-US" sz="3600" b="1" dirty="0">
              <a:latin typeface="Gerry" pitchFamily="50" charset="0"/>
            </a:endParaRPr>
          </a:p>
        </p:txBody>
      </p:sp>
      <p:sp>
        <p:nvSpPr>
          <p:cNvPr id="3" name="Subtitle 2"/>
          <p:cNvSpPr>
            <a:spLocks noGrp="1"/>
          </p:cNvSpPr>
          <p:nvPr>
            <p:ph type="subTitle" idx="1"/>
          </p:nvPr>
        </p:nvSpPr>
        <p:spPr/>
        <p:txBody>
          <a:bodyPr>
            <a:normAutofit lnSpcReduction="10000"/>
          </a:bodyPr>
          <a:lstStyle/>
          <a:p>
            <a:pPr algn="r"/>
            <a:r>
              <a:rPr lang="en-US" dirty="0"/>
              <a:t>John Ruoff</a:t>
            </a:r>
          </a:p>
          <a:p>
            <a:pPr algn="r"/>
            <a:r>
              <a:rPr lang="en-US" dirty="0">
                <a:hlinkClick r:id="rId2"/>
              </a:rPr>
              <a:t>Jruoff@TheRuoffGroup.com</a:t>
            </a:r>
            <a:endParaRPr lang="en-US" dirty="0"/>
          </a:p>
          <a:p>
            <a:pPr algn="r"/>
            <a:r>
              <a:rPr lang="en-US" dirty="0"/>
              <a:t>803-603-3224</a:t>
            </a:r>
          </a:p>
          <a:p>
            <a:pPr algn="r"/>
            <a:r>
              <a:rPr lang="en-US" dirty="0"/>
              <a:t>May 7, 2019</a:t>
            </a:r>
          </a:p>
          <a:p>
            <a:pPr algn="r"/>
            <a:endParaRPr lang="en-US" dirty="0"/>
          </a:p>
        </p:txBody>
      </p:sp>
    </p:spTree>
    <p:extLst>
      <p:ext uri="{BB962C8B-B14F-4D97-AF65-F5344CB8AC3E}">
        <p14:creationId xmlns:p14="http://schemas.microsoft.com/office/powerpoint/2010/main" val="23369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4609F129-1703-419D-A03C-065796027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2682" y="0"/>
            <a:ext cx="6529318" cy="4572000"/>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B08CB366-DB04-444B-924D-156B7498F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0"/>
            <a:ext cx="7001180" cy="4572000"/>
          </a:xfrm>
          <a:prstGeom prst="rect">
            <a:avLst/>
          </a:prstGeom>
        </p:spPr>
      </p:pic>
      <p:sp>
        <p:nvSpPr>
          <p:cNvPr id="6" name="TextBox 5">
            <a:extLst>
              <a:ext uri="{FF2B5EF4-FFF2-40B4-BE49-F238E27FC236}">
                <a16:creationId xmlns:a16="http://schemas.microsoft.com/office/drawing/2014/main" id="{877361CC-7C7D-4220-995A-3FAB15608496}"/>
              </a:ext>
            </a:extLst>
          </p:cNvPr>
          <p:cNvSpPr txBox="1"/>
          <p:nvPr/>
        </p:nvSpPr>
        <p:spPr>
          <a:xfrm>
            <a:off x="852938" y="2024390"/>
            <a:ext cx="4809744" cy="523220"/>
          </a:xfrm>
          <a:prstGeom prst="rect">
            <a:avLst/>
          </a:prstGeom>
          <a:noFill/>
        </p:spPr>
        <p:txBody>
          <a:bodyPr wrap="square" rtlCol="0">
            <a:spAutoFit/>
          </a:bodyPr>
          <a:lstStyle/>
          <a:p>
            <a:r>
              <a:rPr lang="en-US" sz="2800" dirty="0"/>
              <a:t>2003 Redistricting</a:t>
            </a:r>
          </a:p>
        </p:txBody>
      </p:sp>
      <p:sp>
        <p:nvSpPr>
          <p:cNvPr id="7" name="TextBox 6">
            <a:extLst>
              <a:ext uri="{FF2B5EF4-FFF2-40B4-BE49-F238E27FC236}">
                <a16:creationId xmlns:a16="http://schemas.microsoft.com/office/drawing/2014/main" id="{29E91072-F8AE-4063-8EA8-68C91CF1F2D4}"/>
              </a:ext>
            </a:extLst>
          </p:cNvPr>
          <p:cNvSpPr txBox="1"/>
          <p:nvPr/>
        </p:nvSpPr>
        <p:spPr>
          <a:xfrm>
            <a:off x="7900416" y="4602998"/>
            <a:ext cx="4114800" cy="523220"/>
          </a:xfrm>
          <a:prstGeom prst="rect">
            <a:avLst/>
          </a:prstGeom>
          <a:noFill/>
        </p:spPr>
        <p:txBody>
          <a:bodyPr wrap="square" rtlCol="0">
            <a:spAutoFit/>
          </a:bodyPr>
          <a:lstStyle/>
          <a:p>
            <a:r>
              <a:rPr lang="en-US" sz="2800" dirty="0"/>
              <a:t>2011 Redistricting</a:t>
            </a:r>
          </a:p>
        </p:txBody>
      </p:sp>
    </p:spTree>
    <p:extLst>
      <p:ext uri="{BB962C8B-B14F-4D97-AF65-F5344CB8AC3E}">
        <p14:creationId xmlns:p14="http://schemas.microsoft.com/office/powerpoint/2010/main" val="167539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Traditional Districting Principles</a:t>
            </a:r>
            <a:br>
              <a:rPr lang="en-US" b="1" dirty="0"/>
            </a:br>
            <a:r>
              <a:rPr lang="en-US" b="1" dirty="0"/>
              <a:t>in South Carolina</a:t>
            </a:r>
          </a:p>
        </p:txBody>
      </p:sp>
      <p:sp>
        <p:nvSpPr>
          <p:cNvPr id="3" name="Content Placeholder 2"/>
          <p:cNvSpPr>
            <a:spLocks noGrp="1"/>
          </p:cNvSpPr>
          <p:nvPr>
            <p:ph idx="1"/>
          </p:nvPr>
        </p:nvSpPr>
        <p:spPr>
          <a:ln w="12700">
            <a:solidFill>
              <a:schemeClr val="accent1"/>
            </a:solidFill>
          </a:ln>
        </p:spPr>
        <p:txBody>
          <a:bodyPr>
            <a:normAutofit/>
          </a:bodyPr>
          <a:lstStyle/>
          <a:p>
            <a:r>
              <a:rPr lang="en-US" dirty="0"/>
              <a:t>Reasonably Compact districts</a:t>
            </a:r>
          </a:p>
          <a:p>
            <a:r>
              <a:rPr lang="en-US" dirty="0"/>
              <a:t>Contiguous districts</a:t>
            </a:r>
          </a:p>
          <a:p>
            <a:r>
              <a:rPr lang="en-US" dirty="0"/>
              <a:t>Preserve Political Subdivisions, including precincts, wards, etc.</a:t>
            </a:r>
          </a:p>
          <a:p>
            <a:r>
              <a:rPr lang="en-US" dirty="0"/>
              <a:t>Preserve Communities of Interest</a:t>
            </a:r>
          </a:p>
          <a:p>
            <a:r>
              <a:rPr lang="en-US" dirty="0"/>
              <a:t>Preserve Cores  of Prior Districts</a:t>
            </a:r>
          </a:p>
          <a:p>
            <a:r>
              <a:rPr lang="en-US" dirty="0"/>
              <a:t>Protect Incumbents</a:t>
            </a:r>
          </a:p>
        </p:txBody>
      </p:sp>
    </p:spTree>
    <p:extLst>
      <p:ext uri="{BB962C8B-B14F-4D97-AF65-F5344CB8AC3E}">
        <p14:creationId xmlns:p14="http://schemas.microsoft.com/office/powerpoint/2010/main" val="48855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A2D9DA0F-6C4E-45A6-9D8F-429A279E7A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 b="7760"/>
          <a:stretch/>
        </p:blipFill>
        <p:spPr>
          <a:xfrm>
            <a:off x="0" y="85725"/>
            <a:ext cx="5872899" cy="3303506"/>
          </a:xfrm>
          <a:prstGeom prst="rect">
            <a:avLst/>
          </a:prstGeom>
        </p:spPr>
      </p:pic>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3FA36AFF-695D-4D8F-A04E-CFF0C59CC1D0}"/>
                  </a:ext>
                </a:extLst>
              </p:cNvPr>
              <p:cNvGraphicFramePr>
                <a:graphicFrameLocks noChangeAspect="1"/>
              </p:cNvGraphicFramePr>
              <p:nvPr>
                <p:extLst>
                  <p:ext uri="{D42A27DB-BD31-4B8C-83A1-F6EECF244321}">
                    <p14:modId xmlns:p14="http://schemas.microsoft.com/office/powerpoint/2010/main" val="2934253762"/>
                  </p:ext>
                </p:extLst>
              </p:nvPr>
            </p:nvGraphicFramePr>
            <p:xfrm>
              <a:off x="5481921" y="2647112"/>
              <a:ext cx="6338046" cy="3565151"/>
            </p:xfrm>
            <a:graphic>
              <a:graphicData uri="http://schemas.microsoft.com/office/powerpoint/2016/slidezoom">
                <pslz:sldZm>
                  <pslz:sldZmObj sldId="278" cId="2500114455">
                    <pslz:zmPr id="{E22F61DD-DA01-442C-AF07-6E56A2572507}" returnToParent="0" transitionDur="1000">
                      <p166:blipFill xmlns:p166="http://schemas.microsoft.com/office/powerpoint/2016/6/main">
                        <a:blip r:embed="rId3"/>
                        <a:stretch>
                          <a:fillRect/>
                        </a:stretch>
                      </p166:blipFill>
                      <p166:spPr xmlns:p166="http://schemas.microsoft.com/office/powerpoint/2016/6/main">
                        <a:xfrm>
                          <a:off x="0" y="0"/>
                          <a:ext cx="6338046" cy="3565151"/>
                        </a:xfrm>
                        <a:prstGeom prst="rect">
                          <a:avLst/>
                        </a:prstGeom>
                        <a:ln w="3175">
                          <a:solidFill>
                            <a:prstClr val="ltGray"/>
                          </a:solidFill>
                        </a:ln>
                      </p166:spPr>
                    </pslz:zmPr>
                  </pslz:sldZmObj>
                </pslz:sldZm>
              </a:graphicData>
            </a:graphic>
          </p:graphicFrame>
        </mc:Choice>
        <mc:Fallback>
          <p:pic>
            <p:nvPicPr>
              <p:cNvPr id="3" name="Slide Zoom 2">
                <a:extLst>
                  <a:ext uri="{FF2B5EF4-FFF2-40B4-BE49-F238E27FC236}">
                    <a16:creationId xmlns:a16="http://schemas.microsoft.com/office/drawing/2014/main" id="{3FA36AFF-695D-4D8F-A04E-CFF0C59CC1D0}"/>
                  </a:ext>
                </a:extLst>
              </p:cNvPr>
              <p:cNvPicPr>
                <a:picLocks noGrp="1" noRot="1" noChangeAspect="1" noMove="1" noResize="1" noEditPoints="1" noAdjustHandles="1" noChangeArrowheads="1" noChangeShapeType="1"/>
              </p:cNvPicPr>
              <p:nvPr/>
            </p:nvPicPr>
            <p:blipFill>
              <a:blip r:embed="rId3"/>
              <a:stretch>
                <a:fillRect/>
              </a:stretch>
            </p:blipFill>
            <p:spPr>
              <a:xfrm>
                <a:off x="5481921" y="2647112"/>
                <a:ext cx="6338046" cy="3565151"/>
              </a:xfrm>
              <a:prstGeom prst="rect">
                <a:avLst/>
              </a:prstGeom>
              <a:ln w="3175">
                <a:solidFill>
                  <a:prstClr val="ltGray"/>
                </a:solidFill>
              </a:ln>
            </p:spPr>
          </p:pic>
        </mc:Fallback>
      </mc:AlternateContent>
      <p:pic>
        <p:nvPicPr>
          <p:cNvPr id="4" name="Picture 3">
            <a:extLst>
              <a:ext uri="{FF2B5EF4-FFF2-40B4-BE49-F238E27FC236}">
                <a16:creationId xmlns:a16="http://schemas.microsoft.com/office/drawing/2014/main" id="{FF98BCB8-834D-4EE6-BA07-F67C33DDE229}"/>
              </a:ext>
            </a:extLst>
          </p:cNvPr>
          <p:cNvPicPr>
            <a:picLocks noChangeAspect="1"/>
          </p:cNvPicPr>
          <p:nvPr/>
        </p:nvPicPr>
        <p:blipFill>
          <a:blip r:embed="rId4"/>
          <a:stretch>
            <a:fillRect/>
          </a:stretch>
        </p:blipFill>
        <p:spPr>
          <a:xfrm>
            <a:off x="5481920" y="2689828"/>
            <a:ext cx="6104287" cy="3437595"/>
          </a:xfrm>
          <a:prstGeom prst="rect">
            <a:avLst/>
          </a:prstGeom>
        </p:spPr>
      </p:pic>
      <p:sp>
        <p:nvSpPr>
          <p:cNvPr id="5" name="TextBox 4">
            <a:extLst>
              <a:ext uri="{FF2B5EF4-FFF2-40B4-BE49-F238E27FC236}">
                <a16:creationId xmlns:a16="http://schemas.microsoft.com/office/drawing/2014/main" id="{BFBA35C4-8B51-4E0A-BFF6-C0501B48E12D}"/>
              </a:ext>
            </a:extLst>
          </p:cNvPr>
          <p:cNvSpPr txBox="1"/>
          <p:nvPr/>
        </p:nvSpPr>
        <p:spPr>
          <a:xfrm>
            <a:off x="6319103" y="254524"/>
            <a:ext cx="5500864" cy="707886"/>
          </a:xfrm>
          <a:prstGeom prst="rect">
            <a:avLst/>
          </a:prstGeom>
          <a:noFill/>
        </p:spPr>
        <p:txBody>
          <a:bodyPr wrap="square" rtlCol="0">
            <a:spAutoFit/>
          </a:bodyPr>
          <a:lstStyle/>
          <a:p>
            <a:r>
              <a:rPr lang="en-US" sz="4000" b="1" dirty="0"/>
              <a:t>Reasonably Compact</a:t>
            </a:r>
          </a:p>
        </p:txBody>
      </p:sp>
    </p:spTree>
    <p:extLst>
      <p:ext uri="{BB962C8B-B14F-4D97-AF65-F5344CB8AC3E}">
        <p14:creationId xmlns:p14="http://schemas.microsoft.com/office/powerpoint/2010/main" val="3108029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7F936C86-1115-4470-A369-35B52AFD3D3B}"/>
              </a:ext>
            </a:extLst>
          </p:cNvPr>
          <p:cNvPicPr>
            <a:picLocks noChangeAspect="1"/>
          </p:cNvPicPr>
          <p:nvPr/>
        </p:nvPicPr>
        <p:blipFill rotWithShape="1">
          <a:blip r:embed="rId2">
            <a:extLst>
              <a:ext uri="{28A0092B-C50C-407E-A947-70E740481C1C}">
                <a14:useLocalDpi xmlns:a14="http://schemas.microsoft.com/office/drawing/2010/main" val="0"/>
              </a:ext>
            </a:extLst>
          </a:blip>
          <a:srcRect t="9644" b="13036"/>
          <a:stretch/>
        </p:blipFill>
        <p:spPr>
          <a:xfrm>
            <a:off x="1143967" y="806874"/>
            <a:ext cx="4295300" cy="2416119"/>
          </a:xfrm>
          <a:prstGeom prst="rect">
            <a:avLst/>
          </a:prstGeom>
        </p:spPr>
      </p:pic>
      <p:pic>
        <p:nvPicPr>
          <p:cNvPr id="5" name="Content Placeholder 6" descr="A close up of a map&#10;&#10;Description automatically generated">
            <a:extLst>
              <a:ext uri="{FF2B5EF4-FFF2-40B4-BE49-F238E27FC236}">
                <a16:creationId xmlns:a16="http://schemas.microsoft.com/office/drawing/2014/main" id="{01973AD0-A9D5-4D03-9BB6-AF8480667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745" y="3453961"/>
            <a:ext cx="2693010" cy="2693010"/>
          </a:xfrm>
          <a:prstGeom prst="rect">
            <a:avLst/>
          </a:prstGeom>
        </p:spPr>
      </p:pic>
      <p:pic>
        <p:nvPicPr>
          <p:cNvPr id="6" name="Picture 5" descr="A close up of a map&#10;&#10;Description automatically generated">
            <a:extLst>
              <a:ext uri="{FF2B5EF4-FFF2-40B4-BE49-F238E27FC236}">
                <a16:creationId xmlns:a16="http://schemas.microsoft.com/office/drawing/2014/main" id="{DA8A66F8-74AB-4D4B-9834-DF58873B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866" y="3453961"/>
            <a:ext cx="2693010" cy="2693010"/>
          </a:xfrm>
          <a:prstGeom prst="rect">
            <a:avLst/>
          </a:prstGeom>
        </p:spPr>
      </p:pic>
    </p:spTree>
    <p:extLst>
      <p:ext uri="{BB962C8B-B14F-4D97-AF65-F5344CB8AC3E}">
        <p14:creationId xmlns:p14="http://schemas.microsoft.com/office/powerpoint/2010/main" val="10290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C43D59CF-2BBE-4173-9B33-3F29DB39C4C2}"/>
              </a:ext>
            </a:extLst>
          </p:cNvPr>
          <p:cNvPicPr>
            <a:picLocks noChangeAspect="1"/>
          </p:cNvPicPr>
          <p:nvPr/>
        </p:nvPicPr>
        <p:blipFill rotWithShape="1">
          <a:blip r:embed="rId2">
            <a:extLst>
              <a:ext uri="{28A0092B-C50C-407E-A947-70E740481C1C}">
                <a14:useLocalDpi xmlns:a14="http://schemas.microsoft.com/office/drawing/2010/main" val="0"/>
              </a:ext>
            </a:extLst>
          </a:blip>
          <a:srcRect b="26230"/>
          <a:stretch/>
        </p:blipFill>
        <p:spPr>
          <a:xfrm>
            <a:off x="0" y="-2679885"/>
            <a:ext cx="12191980" cy="6857990"/>
          </a:xfrm>
          <a:prstGeom prst="rect">
            <a:avLst/>
          </a:prstGeom>
        </p:spPr>
      </p:pic>
    </p:spTree>
    <p:extLst>
      <p:ext uri="{BB962C8B-B14F-4D97-AF65-F5344CB8AC3E}">
        <p14:creationId xmlns:p14="http://schemas.microsoft.com/office/powerpoint/2010/main" val="416504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839" y="0"/>
            <a:ext cx="8394494" cy="6400800"/>
          </a:xfrm>
          <a:prstGeom prst="rect">
            <a:avLst/>
          </a:prstGeom>
        </p:spPr>
      </p:pic>
    </p:spTree>
    <p:extLst>
      <p:ext uri="{BB962C8B-B14F-4D97-AF65-F5344CB8AC3E}">
        <p14:creationId xmlns:p14="http://schemas.microsoft.com/office/powerpoint/2010/main" val="10605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Preserve Communities of Interest</a:t>
            </a:r>
          </a:p>
        </p:txBody>
      </p:sp>
      <p:sp>
        <p:nvSpPr>
          <p:cNvPr id="4" name="Content Placeholder 3"/>
          <p:cNvSpPr>
            <a:spLocks noGrp="1"/>
          </p:cNvSpPr>
          <p:nvPr>
            <p:ph sz="half" idx="2"/>
          </p:nvPr>
        </p:nvSpPr>
        <p:spPr>
          <a:xfrm>
            <a:off x="839788" y="1690688"/>
            <a:ext cx="10834470" cy="4498975"/>
          </a:xfrm>
        </p:spPr>
        <p:txBody>
          <a:bodyPr>
            <a:normAutofit fontScale="77500" lnSpcReduction="20000"/>
          </a:bodyPr>
          <a:lstStyle/>
          <a:p>
            <a:pPr marL="0" indent="0">
              <a:buNone/>
            </a:pPr>
            <a:r>
              <a:rPr lang="en-US" dirty="0"/>
              <a:t>There is no real definition, but judges (and the SC Senate) rely on political subdivision boundaries. The Senate, or its GOP Caucus, has presented windshield sociology testimony on communities of interest.</a:t>
            </a:r>
          </a:p>
          <a:p>
            <a:pPr marL="0" indent="0">
              <a:buNone/>
            </a:pPr>
            <a:endParaRPr lang="en-US" dirty="0"/>
          </a:p>
          <a:p>
            <a:pPr marL="0" indent="0">
              <a:buNone/>
            </a:pPr>
            <a:r>
              <a:rPr lang="en-US" dirty="0"/>
              <a:t>The SC House has a definition that makes more sense from a social science perspective:</a:t>
            </a:r>
          </a:p>
          <a:p>
            <a:pPr marL="457200" lvl="1" indent="0">
              <a:buNone/>
            </a:pPr>
            <a:r>
              <a:rPr lang="en-US" dirty="0"/>
              <a:t>“A variety of factors may contribute to a community of interest including, but not limited to the following: (a) economic; (b) social and cultural; (c) historic influences; (d) political beliefs; (e) voting behavior; (f) governmental services; (g) commonality of communications; and (h) geographic location and features. Communities of interest shall be considered and balanced by the Election Laws Subcommittee, the House Judiciary Committee, and the South Carolina House of Representatives. County boundaries, municipality boundaries, and precinct lines (as represented by the Census Bureau’s Voting Tabulation District lines) may be considered as evidence of communities of interest to be balanced, but will be given no greater weight, as a matter of state policy, than other identifiable communities of interest.”</a:t>
            </a:r>
          </a:p>
          <a:p>
            <a:pPr marL="457200" lvl="1" indent="0">
              <a:buNone/>
            </a:pPr>
            <a:endParaRPr lang="en-US" dirty="0"/>
          </a:p>
          <a:p>
            <a:pPr marL="0" indent="0">
              <a:buNone/>
            </a:pPr>
            <a:r>
              <a:rPr lang="en-US" dirty="0"/>
              <a:t>In public hearings and legislative debates, community of interest = the district I want to see drawn.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2404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Incumbency Protection Guidelines</a:t>
            </a:r>
          </a:p>
        </p:txBody>
      </p:sp>
      <p:sp>
        <p:nvSpPr>
          <p:cNvPr id="3" name="Text Placeholder 2"/>
          <p:cNvSpPr>
            <a:spLocks noGrp="1"/>
          </p:cNvSpPr>
          <p:nvPr>
            <p:ph type="body" idx="1"/>
          </p:nvPr>
        </p:nvSpPr>
        <p:spPr>
          <a:xfrm>
            <a:off x="839788" y="1681163"/>
            <a:ext cx="5157787" cy="466614"/>
          </a:xfrm>
        </p:spPr>
        <p:txBody>
          <a:bodyPr/>
          <a:lstStyle/>
          <a:p>
            <a:pPr algn="ctr"/>
            <a:r>
              <a:rPr lang="en-US" dirty="0"/>
              <a:t>House	- 2011</a:t>
            </a:r>
          </a:p>
        </p:txBody>
      </p:sp>
      <p:sp>
        <p:nvSpPr>
          <p:cNvPr id="4" name="Content Placeholder 3"/>
          <p:cNvSpPr>
            <a:spLocks noGrp="1"/>
          </p:cNvSpPr>
          <p:nvPr>
            <p:ph sz="half" idx="2"/>
          </p:nvPr>
        </p:nvSpPr>
        <p:spPr>
          <a:xfrm>
            <a:off x="839788" y="2222205"/>
            <a:ext cx="5157787" cy="2024118"/>
          </a:xfrm>
        </p:spPr>
        <p:txBody>
          <a:bodyPr>
            <a:normAutofit/>
          </a:bodyPr>
          <a:lstStyle/>
          <a:p>
            <a:r>
              <a:rPr lang="en-US" dirty="0"/>
              <a:t>Incumbency protection</a:t>
            </a:r>
          </a:p>
          <a:p>
            <a:pPr lvl="1"/>
            <a:r>
              <a:rPr lang="en-US" dirty="0"/>
              <a:t>Keep legislators in their current districts</a:t>
            </a:r>
          </a:p>
          <a:p>
            <a:pPr lvl="1"/>
            <a:r>
              <a:rPr lang="en-US" dirty="0"/>
              <a:t>Try to avoid incumbents drawn into same district</a:t>
            </a:r>
          </a:p>
        </p:txBody>
      </p:sp>
      <p:sp>
        <p:nvSpPr>
          <p:cNvPr id="5" name="Text Placeholder 4"/>
          <p:cNvSpPr>
            <a:spLocks noGrp="1"/>
          </p:cNvSpPr>
          <p:nvPr>
            <p:ph type="body" sz="quarter" idx="3"/>
          </p:nvPr>
        </p:nvSpPr>
        <p:spPr>
          <a:xfrm>
            <a:off x="6172200" y="1681163"/>
            <a:ext cx="5183188" cy="466614"/>
          </a:xfrm>
        </p:spPr>
        <p:txBody>
          <a:bodyPr/>
          <a:lstStyle/>
          <a:p>
            <a:pPr algn="ctr"/>
            <a:r>
              <a:rPr lang="en-US" dirty="0"/>
              <a:t>Senate - 2011</a:t>
            </a:r>
          </a:p>
        </p:txBody>
      </p:sp>
      <p:sp>
        <p:nvSpPr>
          <p:cNvPr id="6" name="Content Placeholder 5"/>
          <p:cNvSpPr>
            <a:spLocks noGrp="1"/>
          </p:cNvSpPr>
          <p:nvPr>
            <p:ph sz="quarter" idx="4"/>
          </p:nvPr>
        </p:nvSpPr>
        <p:spPr>
          <a:xfrm>
            <a:off x="6172200" y="2222205"/>
            <a:ext cx="5183188" cy="2024118"/>
          </a:xfrm>
        </p:spPr>
        <p:txBody>
          <a:bodyPr>
            <a:normAutofit/>
          </a:bodyPr>
          <a:lstStyle/>
          <a:p>
            <a:r>
              <a:rPr lang="en-US" dirty="0"/>
              <a:t>Constituent Consistency or Preservation of Cores of Existing Districts</a:t>
            </a:r>
          </a:p>
          <a:p>
            <a:endParaRPr lang="en-US" dirty="0"/>
          </a:p>
        </p:txBody>
      </p:sp>
      <p:sp>
        <p:nvSpPr>
          <p:cNvPr id="10" name="TextBox 9"/>
          <p:cNvSpPr txBox="1"/>
          <p:nvPr/>
        </p:nvSpPr>
        <p:spPr>
          <a:xfrm>
            <a:off x="674285" y="4409162"/>
            <a:ext cx="10646579" cy="1908215"/>
          </a:xfrm>
          <a:prstGeom prst="rect">
            <a:avLst/>
          </a:prstGeom>
          <a:gradFill>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solidFill>
              <a:schemeClr val="accent1"/>
            </a:solidFill>
          </a:ln>
        </p:spPr>
        <p:txBody>
          <a:bodyPr wrap="square" rtlCol="0">
            <a:spAutoFit/>
          </a:bodyPr>
          <a:lstStyle/>
          <a:p>
            <a:r>
              <a:rPr lang="en-US" sz="2000" b="1" dirty="0"/>
              <a:t>Incumbency protection is the core consideration in the real world, followed at a distance by partisan advantage—regardless of party. The gold standard is not a district the member can win, but one in which no one will run against them. That frequently is about drawing potential opponents and clusters of opposition out of the district. Sometimes, it’s about ensuring that particular family members and donors are in the district. </a:t>
            </a:r>
          </a:p>
          <a:p>
            <a:endParaRPr lang="en-US" dirty="0"/>
          </a:p>
        </p:txBody>
      </p:sp>
    </p:spTree>
    <p:extLst>
      <p:ext uri="{BB962C8B-B14F-4D97-AF65-F5344CB8AC3E}">
        <p14:creationId xmlns:p14="http://schemas.microsoft.com/office/powerpoint/2010/main" val="8178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9396D8A-9814-4473-B04B-207726703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87" y="190500"/>
            <a:ext cx="10639425" cy="6477000"/>
          </a:xfrm>
          <a:prstGeom prst="rect">
            <a:avLst/>
          </a:prstGeom>
        </p:spPr>
      </p:pic>
    </p:spTree>
    <p:extLst>
      <p:ext uri="{BB962C8B-B14F-4D97-AF65-F5344CB8AC3E}">
        <p14:creationId xmlns:p14="http://schemas.microsoft.com/office/powerpoint/2010/main" val="2174962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6374</TotalTime>
  <Words>408</Words>
  <Application>Microsoft Office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Gerry</vt:lpstr>
      <vt:lpstr>Office Theme</vt:lpstr>
      <vt:lpstr>Redistricting  In The Real World in South Carolina</vt:lpstr>
      <vt:lpstr>Traditional Districting Principles in South Carolina</vt:lpstr>
      <vt:lpstr>PowerPoint Presentation</vt:lpstr>
      <vt:lpstr>PowerPoint Presentation</vt:lpstr>
      <vt:lpstr>PowerPoint Presentation</vt:lpstr>
      <vt:lpstr>PowerPoint Presentation</vt:lpstr>
      <vt:lpstr>Preserve Communities of Interest</vt:lpstr>
      <vt:lpstr>Incumbency Protection Guidelines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Redistricting in South Carolina Theory and Practice</dc:title>
  <dc:creator>John Ruoff</dc:creator>
  <cp:lastModifiedBy>John Ruoff</cp:lastModifiedBy>
  <cp:revision>17</cp:revision>
  <cp:lastPrinted>2019-05-07T16:33:31Z</cp:lastPrinted>
  <dcterms:created xsi:type="dcterms:W3CDTF">2019-05-07T15:14:10Z</dcterms:created>
  <dcterms:modified xsi:type="dcterms:W3CDTF">2020-01-06T21:00:16Z</dcterms:modified>
</cp:coreProperties>
</file>